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21" Type="http://schemas.openxmlformats.org/officeDocument/2006/relationships/slide" Target="slides/slide16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0681c216bc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30681c216bc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0db142e5c4_6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30db142e5c4_6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316afb2a3a1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316afb2a3a1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f88cfd6955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2f88cfd6955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f92f5f7bc3_1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f92f5f7bc3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316afb2a3a1_1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316afb2a3a1_1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f92f5f7bc3_1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2f92f5f7bc3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2f88cfd6955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2f88cfd6955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30681c216bc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30681c216bc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f92f5f7bc3_1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2f92f5f7bc3_1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16afb2a3a1_1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16afb2a3a1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0681c216bc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30681c216bc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30db142e5c4_1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30db142e5c4_1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16afb2a3a1_2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316afb2a3a1_2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16afb2a3a1_4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316afb2a3a1_4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Relationship Id="rId3" Type="http://schemas.openxmlformats.org/officeDocument/2006/relationships/image" Target="../media/image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3969582" y="1597819"/>
            <a:ext cx="44886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124200" y="2914650"/>
            <a:ext cx="53340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r">
              <a:spcBef>
                <a:spcPts val="56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457200" y="786883"/>
            <a:ext cx="8229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457200" y="1536953"/>
            <a:ext cx="8229600" cy="30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DLCOE_logo_HWHT.png" id="23" name="Google Shape;23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0851" y="175610"/>
            <a:ext cx="1832900" cy="309451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3"/>
          <p:cNvSpPr txBox="1"/>
          <p:nvPr/>
        </p:nvSpPr>
        <p:spPr>
          <a:xfrm>
            <a:off x="4858150" y="4821550"/>
            <a:ext cx="3154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3D generator development code</a:t>
            </a:r>
            <a:endParaRPr sz="10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/>
          <p:nvPr>
            <p:ph idx="1" type="body"/>
          </p:nvPr>
        </p:nvSpPr>
        <p:spPr>
          <a:xfrm>
            <a:off x="457200" y="1481733"/>
            <a:ext cx="4038600" cy="31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27" name="Google Shape;27;p4"/>
          <p:cNvSpPr txBox="1"/>
          <p:nvPr>
            <p:ph idx="2" type="body"/>
          </p:nvPr>
        </p:nvSpPr>
        <p:spPr>
          <a:xfrm>
            <a:off x="4648200" y="1481733"/>
            <a:ext cx="4038600" cy="31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28" name="Google Shape;28;p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" name="Google Shape;31;p4"/>
          <p:cNvSpPr txBox="1"/>
          <p:nvPr>
            <p:ph type="title"/>
          </p:nvPr>
        </p:nvSpPr>
        <p:spPr>
          <a:xfrm>
            <a:off x="457200" y="786883"/>
            <a:ext cx="8229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 txBox="1"/>
          <p:nvPr>
            <p:ph type="title"/>
          </p:nvPr>
        </p:nvSpPr>
        <p:spPr>
          <a:xfrm>
            <a:off x="457200" y="217548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1" sz="4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/>
          <p:nvPr>
            <p:ph type="title"/>
          </p:nvPr>
        </p:nvSpPr>
        <p:spPr>
          <a:xfrm>
            <a:off x="457200" y="800226"/>
            <a:ext cx="3008400" cy="5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" type="body"/>
          </p:nvPr>
        </p:nvSpPr>
        <p:spPr>
          <a:xfrm>
            <a:off x="3575050" y="805290"/>
            <a:ext cx="5111700" cy="378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b="1" sz="28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40" name="Google Shape;40;p6"/>
          <p:cNvSpPr txBox="1"/>
          <p:nvPr>
            <p:ph idx="2" type="body"/>
          </p:nvPr>
        </p:nvSpPr>
        <p:spPr>
          <a:xfrm>
            <a:off x="457200" y="1352888"/>
            <a:ext cx="3008400" cy="32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41" name="Google Shape;41;p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/>
          <p:cNvSpPr txBox="1"/>
          <p:nvPr>
            <p:ph type="title"/>
          </p:nvPr>
        </p:nvSpPr>
        <p:spPr>
          <a:xfrm>
            <a:off x="457200" y="897323"/>
            <a:ext cx="25737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sz="1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7"/>
          <p:cNvSpPr/>
          <p:nvPr>
            <p:ph idx="2" type="pic"/>
          </p:nvPr>
        </p:nvSpPr>
        <p:spPr>
          <a:xfrm>
            <a:off x="3200400" y="897322"/>
            <a:ext cx="5486400" cy="3637800"/>
          </a:xfrm>
          <a:prstGeom prst="rect">
            <a:avLst/>
          </a:prstGeom>
          <a:noFill/>
          <a:ln>
            <a:noFill/>
          </a:ln>
        </p:spPr>
      </p:sp>
      <p:sp>
        <p:nvSpPr>
          <p:cNvPr id="47" name="Google Shape;47;p7"/>
          <p:cNvSpPr txBox="1"/>
          <p:nvPr>
            <p:ph idx="1" type="body"/>
          </p:nvPr>
        </p:nvSpPr>
        <p:spPr>
          <a:xfrm>
            <a:off x="457200" y="1326032"/>
            <a:ext cx="2573700" cy="320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48" name="Google Shape;48;p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1" Type="http://schemas.openxmlformats.org/officeDocument/2006/relationships/image" Target="../media/image36.png"/><Relationship Id="rId10" Type="http://schemas.openxmlformats.org/officeDocument/2006/relationships/image" Target="../media/image30.png"/><Relationship Id="rId13" Type="http://schemas.openxmlformats.org/officeDocument/2006/relationships/image" Target="../media/image31.png"/><Relationship Id="rId1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0.png"/><Relationship Id="rId4" Type="http://schemas.openxmlformats.org/officeDocument/2006/relationships/image" Target="../media/image25.png"/><Relationship Id="rId9" Type="http://schemas.openxmlformats.org/officeDocument/2006/relationships/image" Target="../media/image39.png"/><Relationship Id="rId15" Type="http://schemas.openxmlformats.org/officeDocument/2006/relationships/image" Target="../media/image32.png"/><Relationship Id="rId14" Type="http://schemas.openxmlformats.org/officeDocument/2006/relationships/image" Target="../media/image28.png"/><Relationship Id="rId17" Type="http://schemas.openxmlformats.org/officeDocument/2006/relationships/image" Target="../media/image37.png"/><Relationship Id="rId16" Type="http://schemas.openxmlformats.org/officeDocument/2006/relationships/image" Target="../media/image27.png"/><Relationship Id="rId5" Type="http://schemas.openxmlformats.org/officeDocument/2006/relationships/image" Target="../media/image18.png"/><Relationship Id="rId6" Type="http://schemas.openxmlformats.org/officeDocument/2006/relationships/image" Target="../media/image21.png"/><Relationship Id="rId7" Type="http://schemas.openxmlformats.org/officeDocument/2006/relationships/image" Target="../media/image17.png"/><Relationship Id="rId8" Type="http://schemas.openxmlformats.org/officeDocument/2006/relationships/image" Target="../media/image2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9.png"/><Relationship Id="rId4" Type="http://schemas.openxmlformats.org/officeDocument/2006/relationships/image" Target="../media/image26.png"/><Relationship Id="rId5" Type="http://schemas.openxmlformats.org/officeDocument/2006/relationships/image" Target="../media/image3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png"/><Relationship Id="rId4" Type="http://schemas.openxmlformats.org/officeDocument/2006/relationships/image" Target="../media/image1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16.png"/><Relationship Id="rId5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Relationship Id="rId4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9.png"/><Relationship Id="rId4" Type="http://schemas.openxmlformats.org/officeDocument/2006/relationships/image" Target="../media/image23.png"/><Relationship Id="rId5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 txBox="1"/>
          <p:nvPr>
            <p:ph type="ctrTitle"/>
          </p:nvPr>
        </p:nvSpPr>
        <p:spPr>
          <a:xfrm>
            <a:off x="3969507" y="1403494"/>
            <a:ext cx="4488600" cy="1102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ECEN 403</a:t>
            </a:r>
            <a:endParaRPr/>
          </a:p>
        </p:txBody>
      </p:sp>
      <p:sp>
        <p:nvSpPr>
          <p:cNvPr id="56" name="Google Shape;56;p8"/>
          <p:cNvSpPr txBox="1"/>
          <p:nvPr>
            <p:ph idx="1" type="subTitle"/>
          </p:nvPr>
        </p:nvSpPr>
        <p:spPr>
          <a:xfrm>
            <a:off x="1376300" y="2506000"/>
            <a:ext cx="7081800" cy="1723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0" lvl="0" marL="0" marR="2402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lt1"/>
                </a:solidFill>
              </a:rPr>
              <a:t>GAN Assisted Map Reconstruction for first responders using Sensor Fusion:</a:t>
            </a:r>
            <a:endParaRPr sz="2500">
              <a:solidFill>
                <a:schemeClr val="lt1"/>
              </a:solidFill>
            </a:endParaRPr>
          </a:p>
          <a:p>
            <a:pPr indent="0" lvl="0" marL="0" marR="2402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lt1"/>
              </a:solidFill>
            </a:endParaRPr>
          </a:p>
          <a:p>
            <a:pPr indent="0" lvl="0" marL="0" marR="2402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lt1"/>
                </a:solidFill>
              </a:rPr>
              <a:t>Christian Jeardoe, Quinn LeBoeuf</a:t>
            </a:r>
            <a:endParaRPr sz="2500">
              <a:solidFill>
                <a:schemeClr val="lt1"/>
              </a:solidFill>
            </a:endParaRPr>
          </a:p>
          <a:p>
            <a:pPr indent="0" lvl="0" marL="0" marR="2402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500">
                <a:solidFill>
                  <a:schemeClr val="lt1"/>
                </a:solidFill>
              </a:rPr>
              <a:t>Kyle Smejkal, Rufus Tadpatri</a:t>
            </a:r>
            <a:endParaRPr sz="2500">
              <a:solidFill>
                <a:schemeClr val="lt1"/>
              </a:solidFill>
            </a:endParaRPr>
          </a:p>
        </p:txBody>
      </p:sp>
      <p:pic>
        <p:nvPicPr>
          <p:cNvPr id="57" name="Google Shape;57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2971800" cy="297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87250" y="434825"/>
            <a:ext cx="3525875" cy="60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7"/>
          <p:cNvSpPr txBox="1"/>
          <p:nvPr>
            <p:ph type="title"/>
          </p:nvPr>
        </p:nvSpPr>
        <p:spPr>
          <a:xfrm>
            <a:off x="118475" y="303883"/>
            <a:ext cx="8229600" cy="602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b="0" lang="en" sz="3600">
                <a:latin typeface="Calibri"/>
                <a:ea typeface="Calibri"/>
                <a:cs typeface="Calibri"/>
                <a:sym typeface="Calibri"/>
              </a:rPr>
              <a:t>-Ultrasonic Sensor- </a:t>
            </a:r>
            <a:endParaRPr b="0" sz="14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b="0" lang="en" sz="1600">
                <a:latin typeface="Calibri"/>
                <a:ea typeface="Calibri"/>
                <a:cs typeface="Calibri"/>
                <a:sym typeface="Calibri"/>
              </a:rPr>
              <a:t> 				</a:t>
            </a:r>
            <a:r>
              <a:rPr b="0" lang="en" sz="1800">
                <a:latin typeface="Calibri"/>
                <a:ea typeface="Calibri"/>
                <a:cs typeface="Calibri"/>
                <a:sym typeface="Calibri"/>
              </a:rPr>
              <a:t>Quinn LeBoeuf</a:t>
            </a:r>
            <a:endParaRPr b="0" sz="1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17"/>
          <p:cNvSpPr txBox="1"/>
          <p:nvPr/>
        </p:nvSpPr>
        <p:spPr>
          <a:xfrm>
            <a:off x="6134363" y="2983150"/>
            <a:ext cx="2865300" cy="20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</p:txBody>
      </p:sp>
      <p:pic>
        <p:nvPicPr>
          <p:cNvPr id="135" name="Google Shape;13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023" y="774650"/>
            <a:ext cx="2105675" cy="118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85222" y="774650"/>
            <a:ext cx="1208351" cy="118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00250" y="774650"/>
            <a:ext cx="2105688" cy="118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1388" y="1955100"/>
            <a:ext cx="2105692" cy="118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224150" y="1955088"/>
            <a:ext cx="2105675" cy="1184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309129" y="1955090"/>
            <a:ext cx="1184450" cy="118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1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505525" y="1949765"/>
            <a:ext cx="1184450" cy="1195110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17"/>
          <p:cNvSpPr/>
          <p:nvPr/>
        </p:nvSpPr>
        <p:spPr>
          <a:xfrm>
            <a:off x="4927625" y="4904350"/>
            <a:ext cx="1899300" cy="193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3" name="Google Shape;143;p1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536225" y="778627"/>
            <a:ext cx="1184450" cy="1176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1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701925" y="1963538"/>
            <a:ext cx="1208350" cy="1181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17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224137" y="3139547"/>
            <a:ext cx="2105699" cy="11844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17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741000" y="3149575"/>
            <a:ext cx="1184450" cy="12992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17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91387" y="3139548"/>
            <a:ext cx="2105699" cy="1184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17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4297175" y="3127600"/>
            <a:ext cx="1208350" cy="120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17"/>
          <p:cNvPicPr preferRelativeResize="0"/>
          <p:nvPr/>
        </p:nvPicPr>
        <p:blipFill rotWithShape="1">
          <a:blip r:embed="rId16">
            <a:alphaModFix/>
          </a:blip>
          <a:srcRect b="0" l="-5380" r="5379" t="0"/>
          <a:stretch/>
        </p:blipFill>
        <p:spPr>
          <a:xfrm>
            <a:off x="5419300" y="3120957"/>
            <a:ext cx="1208350" cy="1221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17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6763324" y="774650"/>
            <a:ext cx="1296901" cy="118445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17"/>
          <p:cNvSpPr txBox="1"/>
          <p:nvPr/>
        </p:nvSpPr>
        <p:spPr>
          <a:xfrm>
            <a:off x="118475" y="4335950"/>
            <a:ext cx="7900800" cy="3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 u="sng">
                <a:solidFill>
                  <a:schemeClr val="dk1"/>
                </a:solidFill>
              </a:rPr>
              <a:t>                      RGB Image                              |               Depth map (noisy or clean)             |    </a:t>
            </a:r>
            <a:r>
              <a:rPr b="1" lang="en" sz="800" u="sng">
                <a:solidFill>
                  <a:schemeClr val="dk1"/>
                </a:solidFill>
              </a:rPr>
              <a:t>Improved</a:t>
            </a:r>
            <a:r>
              <a:rPr b="1" lang="en" sz="800" u="sng">
                <a:solidFill>
                  <a:schemeClr val="dk1"/>
                </a:solidFill>
              </a:rPr>
              <a:t> Depth Map  |      Inferred RGB Image  |           Point cloud</a:t>
            </a:r>
            <a:endParaRPr b="1" sz="800" u="sng">
              <a:solidFill>
                <a:schemeClr val="dk1"/>
              </a:solidFill>
            </a:endParaRPr>
          </a:p>
        </p:txBody>
      </p:sp>
      <p:sp>
        <p:nvSpPr>
          <p:cNvPr id="152" name="Google Shape;152;p17"/>
          <p:cNvSpPr txBox="1"/>
          <p:nvPr/>
        </p:nvSpPr>
        <p:spPr>
          <a:xfrm>
            <a:off x="158875" y="4715450"/>
            <a:ext cx="8662200" cy="3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          (GROUND TRUTH)              |                    (INPUT DATA)                 |                  (OUTPUT DATA)                      |      (PROCESSED OUTPUT)                                                                             </a:t>
            </a:r>
            <a:endParaRPr sz="1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8"/>
          <p:cNvSpPr txBox="1"/>
          <p:nvPr/>
        </p:nvSpPr>
        <p:spPr>
          <a:xfrm>
            <a:off x="2209800" y="9435"/>
            <a:ext cx="66294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" sz="3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-</a:t>
            </a:r>
            <a:r>
              <a:rPr lang="en" sz="3600">
                <a:latin typeface="Calibri"/>
                <a:ea typeface="Calibri"/>
                <a:cs typeface="Calibri"/>
                <a:sym typeface="Calibri"/>
              </a:rPr>
              <a:t>Infrared</a:t>
            </a:r>
            <a:r>
              <a:rPr lang="en" sz="3600">
                <a:latin typeface="Calibri"/>
                <a:ea typeface="Calibri"/>
                <a:cs typeface="Calibri"/>
                <a:sym typeface="Calibri"/>
              </a:rPr>
              <a:t> Sensor</a:t>
            </a:r>
            <a:r>
              <a:rPr b="0" i="0" lang="en" sz="3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- 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				</a:t>
            </a: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Kyle Smejkal</a:t>
            </a:r>
            <a:endParaRPr/>
          </a:p>
        </p:txBody>
      </p:sp>
      <p:sp>
        <p:nvSpPr>
          <p:cNvPr id="158" name="Google Shape;158;p18"/>
          <p:cNvSpPr/>
          <p:nvPr/>
        </p:nvSpPr>
        <p:spPr>
          <a:xfrm>
            <a:off x="4927625" y="4904350"/>
            <a:ext cx="1899300" cy="193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18"/>
          <p:cNvSpPr txBox="1"/>
          <p:nvPr/>
        </p:nvSpPr>
        <p:spPr>
          <a:xfrm>
            <a:off x="404800" y="1044075"/>
            <a:ext cx="8288700" cy="38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Progress: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Set up Mlx90640 thermal imaging camera on </a:t>
            </a:r>
            <a:r>
              <a:rPr lang="en" sz="1800">
                <a:solidFill>
                  <a:schemeClr val="dk1"/>
                </a:solidFill>
              </a:rPr>
              <a:t>Raspberry</a:t>
            </a:r>
            <a:r>
              <a:rPr lang="en" sz="1800">
                <a:solidFill>
                  <a:schemeClr val="dk1"/>
                </a:solidFill>
              </a:rPr>
              <a:t> pi for capturing infrared data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Collect depth image from realsense camera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Trained GAN model for infrared data and for depth images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Created point cloud from thermal and depth image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Improvements</a:t>
            </a:r>
            <a:r>
              <a:rPr lang="en" sz="1800">
                <a:solidFill>
                  <a:schemeClr val="dk1"/>
                </a:solidFill>
              </a:rPr>
              <a:t> to be made: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Increase resolution of thermal images and point cloud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Gather larger sample dataset for training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Further train the GAN model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9"/>
          <p:cNvSpPr txBox="1"/>
          <p:nvPr/>
        </p:nvSpPr>
        <p:spPr>
          <a:xfrm>
            <a:off x="2209800" y="9435"/>
            <a:ext cx="66294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" sz="3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-</a:t>
            </a:r>
            <a:r>
              <a:rPr lang="en" sz="3600">
                <a:latin typeface="Calibri"/>
                <a:ea typeface="Calibri"/>
                <a:cs typeface="Calibri"/>
                <a:sym typeface="Calibri"/>
              </a:rPr>
              <a:t>Infrared Sensor</a:t>
            </a:r>
            <a:r>
              <a:rPr b="0" i="0" lang="en" sz="3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- 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				</a:t>
            </a: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Kyle Smejkal</a:t>
            </a:r>
            <a:endParaRPr/>
          </a:p>
        </p:txBody>
      </p:sp>
      <p:sp>
        <p:nvSpPr>
          <p:cNvPr id="165" name="Google Shape;165;p19"/>
          <p:cNvSpPr/>
          <p:nvPr/>
        </p:nvSpPr>
        <p:spPr>
          <a:xfrm>
            <a:off x="4927625" y="4904350"/>
            <a:ext cx="1899300" cy="193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6" name="Google Shape;16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1525" y="1131025"/>
            <a:ext cx="2668299" cy="200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16225" y="1131042"/>
            <a:ext cx="2668301" cy="20012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00000" y="3330475"/>
            <a:ext cx="2159542" cy="1619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0"/>
          <p:cNvSpPr txBox="1"/>
          <p:nvPr>
            <p:ph type="title"/>
          </p:nvPr>
        </p:nvSpPr>
        <p:spPr>
          <a:xfrm>
            <a:off x="457200" y="786883"/>
            <a:ext cx="8229600" cy="602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Validation Plan</a:t>
            </a:r>
            <a:endParaRPr/>
          </a:p>
        </p:txBody>
      </p:sp>
      <p:pic>
        <p:nvPicPr>
          <p:cNvPr id="174" name="Google Shape;17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4126" y="1263575"/>
            <a:ext cx="4835750" cy="382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1"/>
          <p:cNvSpPr txBox="1"/>
          <p:nvPr>
            <p:ph type="title"/>
          </p:nvPr>
        </p:nvSpPr>
        <p:spPr>
          <a:xfrm>
            <a:off x="457200" y="786883"/>
            <a:ext cx="8229600" cy="602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Execution Timeline</a:t>
            </a:r>
            <a:endParaRPr/>
          </a:p>
        </p:txBody>
      </p:sp>
      <p:pic>
        <p:nvPicPr>
          <p:cNvPr id="180" name="Google Shape;18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7550" y="1389575"/>
            <a:ext cx="8508899" cy="365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2"/>
          <p:cNvSpPr txBox="1"/>
          <p:nvPr>
            <p:ph idx="1" type="body"/>
          </p:nvPr>
        </p:nvSpPr>
        <p:spPr>
          <a:xfrm>
            <a:off x="457200" y="1536950"/>
            <a:ext cx="4114800" cy="3057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b="1" lang="en" sz="1600"/>
              <a:t>Things to Complete before Project Demo:</a:t>
            </a:r>
            <a:endParaRPr b="1" sz="16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b="1" lang="en" sz="1200"/>
              <a:t>RealSense:</a:t>
            </a:r>
            <a:r>
              <a:rPr lang="en" sz="1200"/>
              <a:t> Currently my discriminator is too weak and needs to be tweaked.</a:t>
            </a:r>
            <a:endParaRPr sz="12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b="1" lang="en" sz="1200"/>
              <a:t>RGB: </a:t>
            </a:r>
            <a:r>
              <a:rPr lang="en" sz="1200"/>
              <a:t>Point Cloud</a:t>
            </a:r>
            <a:r>
              <a:rPr lang="en" sz="1200"/>
              <a:t> generation needs to function from input images</a:t>
            </a:r>
            <a:endParaRPr sz="12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b="1" lang="en" sz="1200"/>
              <a:t>Infrared: </a:t>
            </a:r>
            <a:r>
              <a:rPr lang="en" sz="1200"/>
              <a:t>Increase resolution of thermal images</a:t>
            </a:r>
            <a:endParaRPr sz="12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b="1" lang="en" sz="1200"/>
              <a:t>Ultrasonic: </a:t>
            </a:r>
            <a:r>
              <a:rPr lang="en" sz="1200"/>
              <a:t>Fully trained model (2-3 days of training data) and partial sensor data collection</a:t>
            </a:r>
            <a:endParaRPr b="1" sz="12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b="1" sz="1200"/>
          </a:p>
        </p:txBody>
      </p:sp>
      <p:sp>
        <p:nvSpPr>
          <p:cNvPr id="186" name="Google Shape;186;p22"/>
          <p:cNvSpPr txBox="1"/>
          <p:nvPr/>
        </p:nvSpPr>
        <p:spPr>
          <a:xfrm>
            <a:off x="457200" y="675502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rgbClr val="000000"/>
                </a:solidFill>
              </a:rPr>
              <a:t>Remaining Tasks</a:t>
            </a:r>
            <a:endParaRPr b="1" sz="3200">
              <a:solidFill>
                <a:srgbClr val="000000"/>
              </a:solidFill>
            </a:endParaRPr>
          </a:p>
        </p:txBody>
      </p:sp>
      <p:sp>
        <p:nvSpPr>
          <p:cNvPr id="187" name="Google Shape;187;p22"/>
          <p:cNvSpPr txBox="1"/>
          <p:nvPr>
            <p:ph idx="1" type="body"/>
          </p:nvPr>
        </p:nvSpPr>
        <p:spPr>
          <a:xfrm>
            <a:off x="4572000" y="1536950"/>
            <a:ext cx="4114800" cy="3057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b="1" lang="en" sz="1600"/>
              <a:t>Key Subsystem Designs to be Completed in 404:</a:t>
            </a:r>
            <a:endParaRPr b="1" sz="16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b="1" lang="en" sz="1200"/>
              <a:t>RealSense:</a:t>
            </a:r>
            <a:r>
              <a:rPr lang="en" sz="1200"/>
              <a:t> A much larger dataset needs to be collected to train GAN model better, need to link input, GAN model, 3D point cloud generator, and have all run in realtime.</a:t>
            </a:r>
            <a:endParaRPr sz="12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b="1" lang="en" sz="1200"/>
              <a:t>RGB: </a:t>
            </a:r>
            <a:r>
              <a:rPr lang="en" sz="1200"/>
              <a:t>Second generator/discriminator will need to be added to work in unison with depth images</a:t>
            </a:r>
            <a:endParaRPr sz="12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b="1" lang="en" sz="1200"/>
              <a:t>Infrared: </a:t>
            </a:r>
            <a:r>
              <a:rPr lang="en" sz="1200"/>
              <a:t>Capturing data and the image/point cloud generation take place on two devices now, but need to be on one device</a:t>
            </a:r>
            <a:endParaRPr sz="12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b="1" lang="en" sz="1200"/>
              <a:t>Ultrasonic:</a:t>
            </a:r>
            <a:r>
              <a:rPr lang="en" sz="1200"/>
              <a:t>Ultrasonic 3D scanner development and sensor fusion and GAN model integration</a:t>
            </a:r>
            <a:endParaRPr b="1" sz="1200"/>
          </a:p>
        </p:txBody>
      </p:sp>
      <p:sp>
        <p:nvSpPr>
          <p:cNvPr id="188" name="Google Shape;188;p22"/>
          <p:cNvSpPr/>
          <p:nvPr/>
        </p:nvSpPr>
        <p:spPr>
          <a:xfrm>
            <a:off x="4927625" y="4904350"/>
            <a:ext cx="1899300" cy="193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3"/>
          <p:cNvSpPr txBox="1"/>
          <p:nvPr>
            <p:ph type="title"/>
          </p:nvPr>
        </p:nvSpPr>
        <p:spPr>
          <a:xfrm>
            <a:off x="457200" y="786883"/>
            <a:ext cx="8229600" cy="602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</a:t>
            </a:r>
            <a:endParaRPr/>
          </a:p>
        </p:txBody>
      </p:sp>
      <p:sp>
        <p:nvSpPr>
          <p:cNvPr id="194" name="Google Shape;194;p23"/>
          <p:cNvSpPr/>
          <p:nvPr/>
        </p:nvSpPr>
        <p:spPr>
          <a:xfrm>
            <a:off x="4927625" y="4904350"/>
            <a:ext cx="1899300" cy="193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457200" y="786883"/>
            <a:ext cx="8229600" cy="602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Statement</a:t>
            </a:r>
            <a:endParaRPr/>
          </a:p>
        </p:txBody>
      </p:sp>
      <p:sp>
        <p:nvSpPr>
          <p:cNvPr id="64" name="Google Shape;64;p9"/>
          <p:cNvSpPr txBox="1"/>
          <p:nvPr>
            <p:ph idx="1" type="body"/>
          </p:nvPr>
        </p:nvSpPr>
        <p:spPr>
          <a:xfrm>
            <a:off x="790850" y="1969050"/>
            <a:ext cx="4299000" cy="2884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47500" lnSpcReduction="10000"/>
          </a:bodyPr>
          <a:lstStyle/>
          <a:p>
            <a:pPr indent="-339276" lvl="0" marL="457200" rtl="0" algn="l">
              <a:spcBef>
                <a:spcPts val="360"/>
              </a:spcBef>
              <a:spcAft>
                <a:spcPts val="0"/>
              </a:spcAft>
              <a:buSzPct val="100000"/>
              <a:buChar char="•"/>
            </a:pPr>
            <a:r>
              <a:rPr lang="en" sz="3669"/>
              <a:t>Emergency</a:t>
            </a:r>
            <a:r>
              <a:rPr lang="en" sz="3669"/>
              <a:t> situations often require first responders to delve into dangerous environments with minimal information. (fires, gas leak, rescues)</a:t>
            </a:r>
            <a:endParaRPr sz="3669"/>
          </a:p>
          <a:p>
            <a:pPr indent="-339276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" sz="3669"/>
              <a:t>Fires, gas leaks, cave rescues, and radioactivity are examples of hazards in various </a:t>
            </a:r>
            <a:r>
              <a:rPr lang="en" sz="3669"/>
              <a:t>environments</a:t>
            </a:r>
            <a:endParaRPr sz="3669"/>
          </a:p>
          <a:p>
            <a:pPr indent="0" lvl="0" marL="45720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2050"/>
          </a:p>
          <a:p>
            <a:pPr indent="0" lvl="0" marL="45720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5" name="Google Shape;65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58850" y="1357525"/>
            <a:ext cx="2070775" cy="207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28874" y="3289599"/>
            <a:ext cx="2930725" cy="156395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9"/>
          <p:cNvSpPr/>
          <p:nvPr/>
        </p:nvSpPr>
        <p:spPr>
          <a:xfrm>
            <a:off x="4927625" y="4904350"/>
            <a:ext cx="1899300" cy="193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0"/>
          <p:cNvSpPr txBox="1"/>
          <p:nvPr>
            <p:ph type="title"/>
          </p:nvPr>
        </p:nvSpPr>
        <p:spPr>
          <a:xfrm>
            <a:off x="457200" y="786883"/>
            <a:ext cx="8229600" cy="602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 Proposal</a:t>
            </a:r>
            <a:endParaRPr/>
          </a:p>
        </p:txBody>
      </p:sp>
      <p:sp>
        <p:nvSpPr>
          <p:cNvPr id="73" name="Google Shape;73;p10"/>
          <p:cNvSpPr txBox="1"/>
          <p:nvPr>
            <p:ph idx="1" type="body"/>
          </p:nvPr>
        </p:nvSpPr>
        <p:spPr>
          <a:xfrm>
            <a:off x="457200" y="1536950"/>
            <a:ext cx="4973100" cy="3057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87350" lvl="0" marL="457200" rtl="0" algn="l">
              <a:spcBef>
                <a:spcPts val="360"/>
              </a:spcBef>
              <a:spcAft>
                <a:spcPts val="0"/>
              </a:spcAft>
              <a:buSzPts val="2500"/>
              <a:buChar char="•"/>
            </a:pPr>
            <a:r>
              <a:rPr lang="en" sz="2500"/>
              <a:t>Create a </a:t>
            </a:r>
            <a:r>
              <a:rPr lang="en" sz="2500"/>
              <a:t>multi sensor,</a:t>
            </a:r>
            <a:r>
              <a:rPr lang="en" sz="2500"/>
              <a:t> GAN assisted, map reconstruction program that can be utilized on a mobile platform to create a </a:t>
            </a:r>
            <a:r>
              <a:rPr lang="en" sz="2500"/>
              <a:t>virtual</a:t>
            </a:r>
            <a:r>
              <a:rPr lang="en" sz="2500"/>
              <a:t> 3D twin of any environment.</a:t>
            </a:r>
            <a:endParaRPr sz="2500"/>
          </a:p>
        </p:txBody>
      </p:sp>
      <p:pic>
        <p:nvPicPr>
          <p:cNvPr id="74" name="Google Shape;74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30300" y="3284438"/>
            <a:ext cx="2776824" cy="156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87075" y="1389575"/>
            <a:ext cx="1892374" cy="1892374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0"/>
          <p:cNvSpPr/>
          <p:nvPr/>
        </p:nvSpPr>
        <p:spPr>
          <a:xfrm>
            <a:off x="4927625" y="4904350"/>
            <a:ext cx="1899300" cy="193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1"/>
          <p:cNvSpPr txBox="1"/>
          <p:nvPr>
            <p:ph type="title"/>
          </p:nvPr>
        </p:nvSpPr>
        <p:spPr>
          <a:xfrm>
            <a:off x="457200" y="786883"/>
            <a:ext cx="8229600" cy="602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Diagram of Subsystems and Interface</a:t>
            </a:r>
            <a:endParaRPr/>
          </a:p>
        </p:txBody>
      </p:sp>
      <p:pic>
        <p:nvPicPr>
          <p:cNvPr id="82" name="Google Shape;82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9738" y="1520608"/>
            <a:ext cx="5724525" cy="3248025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1"/>
          <p:cNvSpPr/>
          <p:nvPr/>
        </p:nvSpPr>
        <p:spPr>
          <a:xfrm>
            <a:off x="4927625" y="4904350"/>
            <a:ext cx="1899300" cy="193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2"/>
          <p:cNvSpPr txBox="1"/>
          <p:nvPr/>
        </p:nvSpPr>
        <p:spPr>
          <a:xfrm>
            <a:off x="2209800" y="9435"/>
            <a:ext cx="66294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" sz="3600">
                <a:latin typeface="Calibri"/>
                <a:ea typeface="Calibri"/>
                <a:cs typeface="Calibri"/>
                <a:sym typeface="Calibri"/>
              </a:rPr>
              <a:t>RealSense (RGB-D)</a:t>
            </a:r>
            <a:r>
              <a:rPr b="0" i="0" lang="en" sz="3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				</a:t>
            </a: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Christian Jeardoe</a:t>
            </a:r>
            <a:endParaRPr/>
          </a:p>
        </p:txBody>
      </p:sp>
      <p:sp>
        <p:nvSpPr>
          <p:cNvPr id="89" name="Google Shape;89;p12"/>
          <p:cNvSpPr txBox="1"/>
          <p:nvPr/>
        </p:nvSpPr>
        <p:spPr>
          <a:xfrm>
            <a:off x="0" y="93282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rgbClr val="000000"/>
                </a:solidFill>
              </a:rPr>
              <a:t>Engineering Design Accomplishments</a:t>
            </a:r>
            <a:endParaRPr b="1" sz="3200">
              <a:solidFill>
                <a:srgbClr val="000000"/>
              </a:solidFill>
            </a:endParaRPr>
          </a:p>
        </p:txBody>
      </p:sp>
      <p:sp>
        <p:nvSpPr>
          <p:cNvPr id="90" name="Google Shape;90;p12"/>
          <p:cNvSpPr txBox="1"/>
          <p:nvPr/>
        </p:nvSpPr>
        <p:spPr>
          <a:xfrm>
            <a:off x="465525" y="1721525"/>
            <a:ext cx="4106400" cy="303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Created a data collection program for the RealSense camera.</a:t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Designed, trained, and tested GAN model for depth map refinement and </a:t>
            </a:r>
            <a:r>
              <a:rPr lang="en" sz="1700">
                <a:solidFill>
                  <a:schemeClr val="dk1"/>
                </a:solidFill>
              </a:rPr>
              <a:t>enhancement.</a:t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Program loads depth map dataset and for each image creates a copy of it and places a mask over it resulting in missing data, which model tries to correct for.</a:t>
            </a:r>
            <a:endParaRPr sz="1700">
              <a:solidFill>
                <a:schemeClr val="dk1"/>
              </a:solidFill>
            </a:endParaRPr>
          </a:p>
        </p:txBody>
      </p:sp>
      <p:sp>
        <p:nvSpPr>
          <p:cNvPr id="91" name="Google Shape;91;p12"/>
          <p:cNvSpPr/>
          <p:nvPr/>
        </p:nvSpPr>
        <p:spPr>
          <a:xfrm>
            <a:off x="4927625" y="4904350"/>
            <a:ext cx="1899300" cy="193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2" name="Google Shape;92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7625" y="1736525"/>
            <a:ext cx="1974950" cy="148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02575" y="1736525"/>
            <a:ext cx="1974950" cy="1481219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75750" y="3217750"/>
            <a:ext cx="2177550" cy="1633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3"/>
          <p:cNvSpPr txBox="1"/>
          <p:nvPr/>
        </p:nvSpPr>
        <p:spPr>
          <a:xfrm>
            <a:off x="2209800" y="9435"/>
            <a:ext cx="66294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" sz="3600">
                <a:latin typeface="Calibri"/>
                <a:ea typeface="Calibri"/>
                <a:cs typeface="Calibri"/>
                <a:sym typeface="Calibri"/>
              </a:rPr>
              <a:t>RealSense (RGB-D)</a:t>
            </a:r>
            <a:r>
              <a:rPr b="0" i="0" lang="en" sz="3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				</a:t>
            </a: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Christian Jeardoe</a:t>
            </a:r>
            <a:endParaRPr/>
          </a:p>
        </p:txBody>
      </p:sp>
      <p:pic>
        <p:nvPicPr>
          <p:cNvPr id="100" name="Google Shape;100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1062" y="2688425"/>
            <a:ext cx="2179474" cy="163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40937" y="2734350"/>
            <a:ext cx="2608751" cy="1475425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3"/>
          <p:cNvSpPr/>
          <p:nvPr/>
        </p:nvSpPr>
        <p:spPr>
          <a:xfrm>
            <a:off x="4927625" y="4904350"/>
            <a:ext cx="1899300" cy="193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13"/>
          <p:cNvSpPr txBox="1"/>
          <p:nvPr/>
        </p:nvSpPr>
        <p:spPr>
          <a:xfrm>
            <a:off x="927125" y="1536875"/>
            <a:ext cx="7156800" cy="17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Designed a program that generates a 3D point cloud mesh from the RealSense camera and displays it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4"/>
          <p:cNvSpPr txBox="1"/>
          <p:nvPr/>
        </p:nvSpPr>
        <p:spPr>
          <a:xfrm>
            <a:off x="457200" y="786883"/>
            <a:ext cx="8229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rgbClr val="000000"/>
                </a:solidFill>
              </a:rPr>
              <a:t>RGB Sensor Subsystem</a:t>
            </a:r>
            <a:endParaRPr b="1" sz="3200">
              <a:solidFill>
                <a:srgbClr val="000000"/>
              </a:solidFill>
            </a:endParaRPr>
          </a:p>
        </p:txBody>
      </p:sp>
      <p:sp>
        <p:nvSpPr>
          <p:cNvPr id="109" name="Google Shape;109;p14"/>
          <p:cNvSpPr txBox="1"/>
          <p:nvPr/>
        </p:nvSpPr>
        <p:spPr>
          <a:xfrm>
            <a:off x="457200" y="1536950"/>
            <a:ext cx="7935000" cy="30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" sz="2500"/>
              <a:t>Trained Model</a:t>
            </a:r>
            <a:endParaRPr sz="2500">
              <a:solidFill>
                <a:srgbClr val="000000"/>
              </a:solidFill>
            </a:endParaRPr>
          </a:p>
          <a:p>
            <a:pPr indent="-355600" lvl="0" marL="457200" rtl="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</a:pPr>
            <a:r>
              <a:rPr lang="en" sz="2000"/>
              <a:t>Model was trained on dataset with ~150 images</a:t>
            </a:r>
            <a:endParaRPr sz="2000">
              <a:solidFill>
                <a:srgbClr val="000000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</a:pPr>
            <a:r>
              <a:rPr lang="en" sz="2000"/>
              <a:t>Breakpoint tests in code shows the generator is being trained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</a:pPr>
            <a:r>
              <a:rPr lang="en" sz="2000"/>
              <a:t>Point cloud </a:t>
            </a:r>
            <a:r>
              <a:rPr lang="en" sz="2000"/>
              <a:t>generator runs, as proven by breakpoint tests in code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–"/>
            </a:pPr>
            <a:r>
              <a:rPr lang="en" sz="2000">
                <a:solidFill>
                  <a:schemeClr val="dk1"/>
                </a:solidFill>
              </a:rPr>
              <a:t>Point cloud generation needs to be improved - point cloud is unsatisfactory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</a:pPr>
            <a:r>
              <a:rPr lang="en" sz="2000"/>
              <a:t>Point cloud fails when using sensor for input</a:t>
            </a:r>
            <a:endParaRPr sz="2000"/>
          </a:p>
        </p:txBody>
      </p:sp>
      <p:sp>
        <p:nvSpPr>
          <p:cNvPr id="110" name="Google Shape;110;p14"/>
          <p:cNvSpPr/>
          <p:nvPr/>
        </p:nvSpPr>
        <p:spPr>
          <a:xfrm>
            <a:off x="4927625" y="4904350"/>
            <a:ext cx="1899300" cy="193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5"/>
          <p:cNvSpPr txBox="1"/>
          <p:nvPr/>
        </p:nvSpPr>
        <p:spPr>
          <a:xfrm>
            <a:off x="457200" y="786883"/>
            <a:ext cx="8229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rgbClr val="000000"/>
                </a:solidFill>
              </a:rPr>
              <a:t>RGB Sensor Subsystem</a:t>
            </a:r>
            <a:endParaRPr b="1" sz="3200">
              <a:solidFill>
                <a:srgbClr val="000000"/>
              </a:solidFill>
            </a:endParaRPr>
          </a:p>
        </p:txBody>
      </p:sp>
      <p:sp>
        <p:nvSpPr>
          <p:cNvPr id="116" name="Google Shape;116;p15"/>
          <p:cNvSpPr/>
          <p:nvPr/>
        </p:nvSpPr>
        <p:spPr>
          <a:xfrm>
            <a:off x="4927625" y="4904350"/>
            <a:ext cx="1899300" cy="193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7" name="Google Shape;11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1100" y="1441374"/>
            <a:ext cx="5901803" cy="3462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6"/>
          <p:cNvSpPr txBox="1"/>
          <p:nvPr>
            <p:ph type="title"/>
          </p:nvPr>
        </p:nvSpPr>
        <p:spPr>
          <a:xfrm>
            <a:off x="592050" y="685733"/>
            <a:ext cx="8229600" cy="602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b="0" lang="en" sz="3600">
                <a:latin typeface="Calibri"/>
                <a:ea typeface="Calibri"/>
                <a:cs typeface="Calibri"/>
                <a:sym typeface="Calibri"/>
              </a:rPr>
              <a:t>-Ultrasonic Sensor- </a:t>
            </a:r>
            <a:endParaRPr b="0" sz="14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b="0" lang="en" sz="1600">
                <a:latin typeface="Calibri"/>
                <a:ea typeface="Calibri"/>
                <a:cs typeface="Calibri"/>
                <a:sym typeface="Calibri"/>
              </a:rPr>
              <a:t> 				</a:t>
            </a:r>
            <a:r>
              <a:rPr b="0" lang="en" sz="1800">
                <a:latin typeface="Calibri"/>
                <a:ea typeface="Calibri"/>
                <a:cs typeface="Calibri"/>
                <a:sym typeface="Calibri"/>
              </a:rPr>
              <a:t>Quinn LeBoeuf</a:t>
            </a:r>
            <a:endParaRPr b="0" sz="1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16"/>
          <p:cNvSpPr txBox="1"/>
          <p:nvPr>
            <p:ph idx="1" type="body"/>
          </p:nvPr>
        </p:nvSpPr>
        <p:spPr>
          <a:xfrm>
            <a:off x="162200" y="1190400"/>
            <a:ext cx="4694100" cy="4037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62500" lnSpcReduction="20000"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" sz="2500"/>
              <a:t>Accomplishments:</a:t>
            </a:r>
            <a:endParaRPr sz="2500"/>
          </a:p>
          <a:p>
            <a:pPr indent="-327818" lvl="0" marL="457200" rtl="0" algn="l">
              <a:spcBef>
                <a:spcPts val="360"/>
              </a:spcBef>
              <a:spcAft>
                <a:spcPts val="0"/>
              </a:spcAft>
              <a:buSzPct val="100000"/>
              <a:buChar char="•"/>
            </a:pPr>
            <a:r>
              <a:rPr lang="en" sz="2500"/>
              <a:t>Fully developed partially trained</a:t>
            </a:r>
            <a:r>
              <a:rPr lang="en" sz="2500"/>
              <a:t> cycle GAN model</a:t>
            </a:r>
            <a:endParaRPr sz="2500"/>
          </a:p>
          <a:p>
            <a:pPr indent="-327818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–"/>
            </a:pPr>
            <a:r>
              <a:rPr lang="en" sz="2500"/>
              <a:t>Depth map enhancement</a:t>
            </a:r>
            <a:endParaRPr sz="2500"/>
          </a:p>
          <a:p>
            <a:pPr indent="-327818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–"/>
            </a:pPr>
            <a:r>
              <a:rPr lang="en" sz="2500"/>
              <a:t>Inferred RGB image</a:t>
            </a:r>
            <a:endParaRPr sz="2500"/>
          </a:p>
          <a:p>
            <a:pPr indent="-327818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" sz="2500"/>
              <a:t>Point cloud development from depth single depth images</a:t>
            </a:r>
            <a:endParaRPr sz="25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" sz="2500"/>
              <a:t>Improvement/future design:</a:t>
            </a:r>
            <a:endParaRPr sz="2500"/>
          </a:p>
          <a:p>
            <a:pPr indent="-327818" lvl="0" marL="457200" rtl="0" algn="l">
              <a:spcBef>
                <a:spcPts val="360"/>
              </a:spcBef>
              <a:spcAft>
                <a:spcPts val="0"/>
              </a:spcAft>
              <a:buSzPct val="100000"/>
              <a:buChar char="•"/>
            </a:pPr>
            <a:r>
              <a:rPr lang="en" sz="2500"/>
              <a:t>Before Demo: </a:t>
            </a:r>
            <a:endParaRPr sz="2500"/>
          </a:p>
          <a:p>
            <a:pPr indent="-327818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–"/>
            </a:pPr>
            <a:r>
              <a:rPr lang="en" sz="2500"/>
              <a:t>Fully trained model (2-3 days of training data)</a:t>
            </a:r>
            <a:endParaRPr sz="2500"/>
          </a:p>
          <a:p>
            <a:pPr indent="-327818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–"/>
            </a:pPr>
            <a:r>
              <a:rPr lang="en" sz="2500"/>
              <a:t>Partial sensor data collection</a:t>
            </a:r>
            <a:endParaRPr sz="2500"/>
          </a:p>
          <a:p>
            <a:pPr indent="-327818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" sz="2500"/>
              <a:t>404 continuation: </a:t>
            </a:r>
            <a:endParaRPr sz="2500"/>
          </a:p>
          <a:p>
            <a:pPr indent="-327818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–"/>
            </a:pPr>
            <a:r>
              <a:rPr lang="en" sz="2500"/>
              <a:t>Ultrasonic 3D scanner development</a:t>
            </a:r>
            <a:endParaRPr sz="2500"/>
          </a:p>
          <a:p>
            <a:pPr indent="-327818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–"/>
            </a:pPr>
            <a:r>
              <a:rPr lang="en" sz="2500"/>
              <a:t>Sensor fusion and GAN model integration</a:t>
            </a:r>
            <a:endParaRPr sz="25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</p:txBody>
      </p:sp>
      <p:pic>
        <p:nvPicPr>
          <p:cNvPr id="124" name="Google Shape;12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90676" y="1288425"/>
            <a:ext cx="3556674" cy="155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96125" y="3104500"/>
            <a:ext cx="2258019" cy="1996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89000" y="3306360"/>
            <a:ext cx="2055000" cy="136999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16"/>
          <p:cNvSpPr txBox="1"/>
          <p:nvPr/>
        </p:nvSpPr>
        <p:spPr>
          <a:xfrm>
            <a:off x="3690050" y="4914675"/>
            <a:ext cx="6861300" cy="1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</a:rPr>
              <a:t>Future </a:t>
            </a:r>
            <a:r>
              <a:rPr lang="en" sz="800">
                <a:solidFill>
                  <a:schemeClr val="dk1"/>
                </a:solidFill>
              </a:rPr>
              <a:t>Ultrasonic</a:t>
            </a:r>
            <a:r>
              <a:rPr lang="en" sz="800">
                <a:solidFill>
                  <a:schemeClr val="dk1"/>
                </a:solidFill>
              </a:rPr>
              <a:t> Scanner Goal (https://www.alextoussaint.com/2021-04-28_How-I-built-an-ultrasonic-3d-scanner.html</a:t>
            </a:r>
            <a:endParaRPr sz="800">
              <a:solidFill>
                <a:schemeClr val="dk1"/>
              </a:solidFill>
            </a:endParaRPr>
          </a:p>
        </p:txBody>
      </p:sp>
      <p:sp>
        <p:nvSpPr>
          <p:cNvPr id="128" name="Google Shape;128;p16"/>
          <p:cNvSpPr txBox="1"/>
          <p:nvPr/>
        </p:nvSpPr>
        <p:spPr>
          <a:xfrm>
            <a:off x="5102475" y="2825650"/>
            <a:ext cx="3894300" cy="2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</a:rPr>
              <a:t>Demo Scanner Goal (http://www.apsipa.org/proceedings/2021/pdfs/0000288.pdf)</a:t>
            </a:r>
            <a:endParaRPr sz="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